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8" roundtripDataSignature="AMtx7mgmmm4Ekty9Cq/iKoyiZgWtsku8h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18" Type="http://customschemas.google.com/relationships/presentationmetadata" Target="meta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7293de7221_1_1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Net Sales</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kpi</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kpi</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kpi</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tableEx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pivotTable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p:txBody>
      </p:sp>
      <p:sp>
        <p:nvSpPr>
          <p:cNvPr id="132" name="Google Shape;132;g27293de7221_1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7293de7221_1_2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pivotTable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pivotTable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kpi</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kpi</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kpi</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card</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kpi</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donutChart</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donutChart</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tableEx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lineClusteredColumnComboChart</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ribbonChart</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p:txBody>
      </p:sp>
      <p:sp>
        <p:nvSpPr>
          <p:cNvPr id="137" name="Google Shape;137;g27293de7221_1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p:txBody>
      </p:sp>
      <p:sp>
        <p:nvSpPr>
          <p:cNvPr id="142" name="Google Shape;142;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p:txBody>
      </p:sp>
      <p:sp>
        <p:nvSpPr>
          <p:cNvPr id="147" name="Google Shape;14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7293de7221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7293de722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7293de7221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7293de722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7293de7221_0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7293de722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7293de7221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7293de722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card</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card</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p:txBody>
      </p:sp>
      <p:sp>
        <p:nvSpPr>
          <p:cNvPr id="112" name="Google Shape;11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7293de7221_1_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sz="1800"/>
              <a:t>pivotTable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Net Sales</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pivotTable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pivotTable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card</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card</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kpi</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kpi</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kpi</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card</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p:txBody>
      </p:sp>
      <p:sp>
        <p:nvSpPr>
          <p:cNvPr id="117" name="Google Shape;117;g27293de7221_1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7293de7221_1_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tableEx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pivotTable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scatterChart</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donutChart</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donutChart</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p:txBody>
      </p:sp>
      <p:sp>
        <p:nvSpPr>
          <p:cNvPr id="122" name="Google Shape;122;g27293de7221_1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7293de7221_1_1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slicer</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image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pivotTable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pivotTable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donutChart</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waterfallChart</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actionButton</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scatterChart</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NP % Visual</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GM % Button</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shape</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textbox</a:t>
            </a:r>
            <a:endParaRPr sz="1800"/>
          </a:p>
          <a:p>
            <a:pPr indent="0" lvl="0" marL="0" rtl="0" algn="l">
              <a:spcBef>
                <a:spcPts val="0"/>
              </a:spcBef>
              <a:spcAft>
                <a:spcPts val="0"/>
              </a:spcAft>
              <a:buNone/>
            </a:pPr>
            <a:r>
              <a:rPr b="0" lang="en-US" sz="1800"/>
              <a:t>No alt text provided</a:t>
            </a:r>
            <a:endParaRPr sz="1800"/>
          </a:p>
          <a:p>
            <a:pPr indent="0" lvl="0" marL="0" rtl="0" algn="l">
              <a:spcBef>
                <a:spcPts val="0"/>
              </a:spcBef>
              <a:spcAft>
                <a:spcPts val="0"/>
              </a:spcAft>
              <a:buNone/>
            </a:pPr>
            <a:r>
              <a:t/>
            </a:r>
            <a:endParaRPr sz="1800"/>
          </a:p>
        </p:txBody>
      </p:sp>
      <p:sp>
        <p:nvSpPr>
          <p:cNvPr id="127" name="Google Shape;127;g27293de7221_1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5" name="Shape 15"/>
        <p:cNvGrpSpPr/>
        <p:nvPr/>
      </p:nvGrpSpPr>
      <p:grpSpPr>
        <a:xfrm>
          <a:off x="0" y="0"/>
          <a:ext cx="0" cy="0"/>
          <a:chOff x="0" y="0"/>
          <a:chExt cx="0" cy="0"/>
        </a:xfrm>
      </p:grpSpPr>
      <p:sp>
        <p:nvSpPr>
          <p:cNvPr id="16" name="Google Shape;16;p1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8" name="Google Shape;18;p1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9" name="Google Shape;19;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 name="Shape 22"/>
        <p:cNvGrpSpPr/>
        <p:nvPr/>
      </p:nvGrpSpPr>
      <p:grpSpPr>
        <a:xfrm>
          <a:off x="0" y="0"/>
          <a:ext cx="0" cy="0"/>
          <a:chOff x="0" y="0"/>
          <a:chExt cx="0" cy="0"/>
        </a:xfrm>
      </p:grpSpPr>
      <p:sp>
        <p:nvSpPr>
          <p:cNvPr id="23" name="Google Shape;23;p1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1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5" name="Google Shape;25;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1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1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7" name="Google Shape;37;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1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1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1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1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2" name="Google Shape;52;p1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1"/>
          <p:cNvSpPr/>
          <p:nvPr>
            <p:ph idx="2" type="pic"/>
          </p:nvPr>
        </p:nvSpPr>
        <p:spPr>
          <a:xfrm>
            <a:off x="5183188" y="987425"/>
            <a:ext cx="6172200" cy="4873625"/>
          </a:xfrm>
          <a:prstGeom prst="rect">
            <a:avLst/>
          </a:prstGeom>
          <a:noFill/>
          <a:ln>
            <a:noFill/>
          </a:ln>
        </p:spPr>
      </p:sp>
      <p:sp>
        <p:nvSpPr>
          <p:cNvPr id="64" name="Google Shape;64;p2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png"/><Relationship Id="rId5" Type="http://schemas.openxmlformats.org/officeDocument/2006/relationships/hyperlink" Target="https://app.powerbi.com/view?r=eyJrIjoiMzFlYzkyNTEtODc2OS00MTIyLWIxNmEtNDFmZDNjMzNkNzBmIiwidCI6ImM2ZTU0OWIzLTVmNDUtNDAzMi1hYWU5LWQ0MjQ0ZGM1YjJjNCJ9"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app.powerbi.com/groups/me/reports/76a5db87-1499-40d3-a197-4250b14fc07f/?pbi_source=PowerPoint" TargetMode="Externa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app.powerbi.com/groups/me/reports/76a5db87-1499-40d3-a197-4250b14fc07f/?pbi_source=PowerPoint" TargetMode="Externa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s://app.powerbi.com/groups/me/reports/76a5db87-1499-40d3-a197-4250b14fc07f/?pbi_source=PowerPoint" TargetMode="Externa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app.powerbi.com/groups/me/reports/76a5db87-1499-40d3-a197-4250b14fc07f/?pbi_source=PowerPoint" TargetMode="Externa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1" Type="http://schemas.openxmlformats.org/officeDocument/2006/relationships/slide" Target="/ppt/slides/slide11.xml"/><Relationship Id="rId10" Type="http://schemas.openxmlformats.org/officeDocument/2006/relationships/slide" Target="/ppt/slides/slide10.xml"/><Relationship Id="rId13" Type="http://schemas.openxmlformats.org/officeDocument/2006/relationships/slide" Target="/ppt/slides/slide13.xml"/><Relationship Id="rId12" Type="http://schemas.openxmlformats.org/officeDocument/2006/relationships/slide" Target="/ppt/slides/slide12.xml"/><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jpg"/><Relationship Id="rId4" Type="http://schemas.openxmlformats.org/officeDocument/2006/relationships/slide" Target="/ppt/slides/slide4.xml"/><Relationship Id="rId9" Type="http://schemas.openxmlformats.org/officeDocument/2006/relationships/slide" Target="/ppt/slides/slide9.xml"/><Relationship Id="rId5" Type="http://schemas.openxmlformats.org/officeDocument/2006/relationships/slide" Target="/ppt/slides/slide5.xml"/><Relationship Id="rId6" Type="http://schemas.openxmlformats.org/officeDocument/2006/relationships/slide" Target="/ppt/slides/slide6.xml"/><Relationship Id="rId7" Type="http://schemas.openxmlformats.org/officeDocument/2006/relationships/slide" Target="/ppt/slides/slide7.xml"/><Relationship Id="rId8" Type="http://schemas.openxmlformats.org/officeDocument/2006/relationships/slide" Target="/ppt/slides/slid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app.powerbi.com/groups/me/reports/76a5db87-1499-40d3-a197-4250b14fc07f/?pbi_source=PowerPoint" TargetMode="Externa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app.powerbi.com/groups/me/reports/76a5db87-1499-40d3-a197-4250b14fc07f/?pbi_source=PowerPoint" TargetMode="Externa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app.powerbi.com/groups/me/reports/76a5db87-1499-40d3-a197-4250b14fc07f/?pbi_source=PowerPoint" TargetMode="Externa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app.powerbi.com/groups/me/reports/76a5db87-1499-40d3-a197-4250b14fc07f/?pbi_source=PowerPoint"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3" name="Shape 83"/>
        <p:cNvGrpSpPr/>
        <p:nvPr/>
      </p:nvGrpSpPr>
      <p:grpSpPr>
        <a:xfrm>
          <a:off x="0" y="0"/>
          <a:ext cx="0" cy="0"/>
          <a:chOff x="0" y="0"/>
          <a:chExt cx="0" cy="0"/>
        </a:xfrm>
      </p:grpSpPr>
      <p:pic>
        <p:nvPicPr>
          <p:cNvPr id="84" name="Google Shape;84;p1"/>
          <p:cNvPicPr preferRelativeResize="0"/>
          <p:nvPr/>
        </p:nvPicPr>
        <p:blipFill rotWithShape="1">
          <a:blip r:embed="rId3">
            <a:alphaModFix/>
          </a:blip>
          <a:srcRect b="0" l="0" r="0" t="0"/>
          <a:stretch/>
        </p:blipFill>
        <p:spPr>
          <a:xfrm>
            <a:off x="0" y="78300"/>
            <a:ext cx="12192000" cy="6858000"/>
          </a:xfrm>
          <a:prstGeom prst="rect">
            <a:avLst/>
          </a:prstGeom>
          <a:noFill/>
          <a:ln>
            <a:noFill/>
          </a:ln>
        </p:spPr>
      </p:pic>
      <p:pic>
        <p:nvPicPr>
          <p:cNvPr descr="Microsoft Power BI" id="85" name="Google Shape;85;p1"/>
          <p:cNvPicPr preferRelativeResize="0"/>
          <p:nvPr/>
        </p:nvPicPr>
        <p:blipFill rotWithShape="1">
          <a:blip r:embed="rId4">
            <a:alphaModFix/>
          </a:blip>
          <a:srcRect b="0" l="0" r="0" t="0"/>
          <a:stretch/>
        </p:blipFill>
        <p:spPr>
          <a:xfrm>
            <a:off x="10309300" y="6335975"/>
            <a:ext cx="1882700" cy="450000"/>
          </a:xfrm>
          <a:prstGeom prst="rect">
            <a:avLst/>
          </a:prstGeom>
          <a:noFill/>
          <a:ln>
            <a:noFill/>
          </a:ln>
        </p:spPr>
      </p:pic>
      <p:sp>
        <p:nvSpPr>
          <p:cNvPr id="86" name="Google Shape;86;p1"/>
          <p:cNvSpPr txBox="1"/>
          <p:nvPr/>
        </p:nvSpPr>
        <p:spPr>
          <a:xfrm rot="-299">
            <a:off x="2649175" y="1055325"/>
            <a:ext cx="3444600" cy="1816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700">
                <a:solidFill>
                  <a:srgbClr val="E06666"/>
                </a:solidFill>
                <a:latin typeface="Calibri"/>
                <a:ea typeface="Calibri"/>
                <a:cs typeface="Calibri"/>
                <a:sym typeface="Calibri"/>
              </a:rPr>
              <a:t>Business Insights</a:t>
            </a:r>
            <a:endParaRPr sz="3700">
              <a:solidFill>
                <a:srgbClr val="E06666"/>
              </a:solidFill>
              <a:latin typeface="Calibri"/>
              <a:ea typeface="Calibri"/>
              <a:cs typeface="Calibri"/>
              <a:sym typeface="Calibri"/>
            </a:endParaRPr>
          </a:p>
          <a:p>
            <a:pPr indent="0" lvl="0" marL="0" rtl="0" algn="l">
              <a:spcBef>
                <a:spcPts val="0"/>
              </a:spcBef>
              <a:spcAft>
                <a:spcPts val="0"/>
              </a:spcAft>
              <a:buNone/>
            </a:pPr>
            <a:r>
              <a:rPr lang="en-US" sz="2800">
                <a:solidFill>
                  <a:schemeClr val="dk1"/>
                </a:solidFill>
                <a:latin typeface="Calibri"/>
                <a:ea typeface="Calibri"/>
                <a:cs typeface="Calibri"/>
                <a:sym typeface="Calibri"/>
              </a:rPr>
              <a:t>               </a:t>
            </a:r>
            <a:r>
              <a:rPr lang="en-US" sz="3800">
                <a:solidFill>
                  <a:srgbClr val="E06666"/>
                </a:solidFill>
                <a:latin typeface="Calibri"/>
                <a:ea typeface="Calibri"/>
                <a:cs typeface="Calibri"/>
                <a:sym typeface="Calibri"/>
              </a:rPr>
              <a:t>360</a:t>
            </a:r>
            <a:endParaRPr sz="3800">
              <a:solidFill>
                <a:srgbClr val="E06666"/>
              </a:solidFill>
              <a:latin typeface="Calibri"/>
              <a:ea typeface="Calibri"/>
              <a:cs typeface="Calibri"/>
              <a:sym typeface="Calibri"/>
            </a:endParaRPr>
          </a:p>
          <a:p>
            <a:pPr indent="0" lvl="0" marL="0" rtl="0" algn="l">
              <a:spcBef>
                <a:spcPts val="0"/>
              </a:spcBef>
              <a:spcAft>
                <a:spcPts val="0"/>
              </a:spcAft>
              <a:buNone/>
            </a:pPr>
            <a:r>
              <a:t/>
            </a:r>
            <a:endParaRPr sz="1700">
              <a:solidFill>
                <a:srgbClr val="E06666"/>
              </a:solidFill>
              <a:latin typeface="Calibri"/>
              <a:ea typeface="Calibri"/>
              <a:cs typeface="Calibri"/>
              <a:sym typeface="Calibri"/>
            </a:endParaRPr>
          </a:p>
          <a:p>
            <a:pPr indent="0" lvl="0" marL="0" rtl="0" algn="l">
              <a:spcBef>
                <a:spcPts val="0"/>
              </a:spcBef>
              <a:spcAft>
                <a:spcPts val="0"/>
              </a:spcAft>
              <a:buNone/>
            </a:pPr>
            <a:r>
              <a:t/>
            </a:r>
            <a:endParaRPr sz="1700">
              <a:solidFill>
                <a:srgbClr val="E06666"/>
              </a:solidFill>
              <a:latin typeface="Calibri"/>
              <a:ea typeface="Calibri"/>
              <a:cs typeface="Calibri"/>
              <a:sym typeface="Calibri"/>
            </a:endParaRPr>
          </a:p>
        </p:txBody>
      </p:sp>
      <p:sp>
        <p:nvSpPr>
          <p:cNvPr id="87" name="Google Shape;87;p1"/>
          <p:cNvSpPr txBox="1"/>
          <p:nvPr/>
        </p:nvSpPr>
        <p:spPr>
          <a:xfrm>
            <a:off x="2649179" y="2574195"/>
            <a:ext cx="1691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1700" u="sng">
                <a:solidFill>
                  <a:schemeClr val="hlink"/>
                </a:solidFill>
                <a:latin typeface="Calibri"/>
                <a:ea typeface="Calibri"/>
                <a:cs typeface="Calibri"/>
                <a:sym typeface="Calibri"/>
                <a:hlinkClick r:id="rId5"/>
              </a:rPr>
              <a:t>Live Dashboard</a:t>
            </a:r>
            <a:endParaRPr sz="280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g27293de7221_1_16" title="This slide contains the following visuals: slicer ,slicer ,slicer ,Net Sales ,slicer ,slicer ,slicer ,textbox ,kpi ,textbox ,kpi ,kpi ,textbox ,textbox ,image ,shape ,image ,image ,image ,image ,image ,image ,shape ,tableEx ,pivotTable ,textbox ,textbox ,shape ,textbox. Please refer to the notes on this slide for details">
            <a:hlinkClick r:id="rId3"/>
          </p:cNvPr>
          <p:cNvPicPr preferRelativeResize="0"/>
          <p:nvPr/>
        </p:nvPicPr>
        <p:blipFill rotWithShape="1">
          <a:blip r:embed="rId4">
            <a:alphaModFix/>
          </a:blip>
          <a:srcRect b="0" l="0" r="0" t="0"/>
          <a:stretch/>
        </p:blipFill>
        <p:spPr>
          <a:xfrm>
            <a:off x="0" y="0"/>
            <a:ext cx="12192000" cy="6858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g27293de7221_1_20" title="This slide contains the following visuals: slicer ,slicer ,slicer ,pivotTable ,pivotTable ,slicer ,slicer ,slicer ,kpi ,textbox ,kpi ,kpi ,textbox ,textbox ,image ,shape ,image ,image ,image ,image ,image ,image ,shape ,textbox ,slicer ,card ,textbox ,kpi ,donutChart ,textbox ,donutChart ,textbox ,tableEx ,textbox ,lineClusteredColumnComboChart ,textbox ,ribbonChart ,textbox ,textbox ,textbox ,shape. Please refer to the notes on this slide for details">
            <a:hlinkClick r:id="rId3"/>
          </p:cNvPr>
          <p:cNvPicPr preferRelativeResize="0"/>
          <p:nvPr/>
        </p:nvPicPr>
        <p:blipFill rotWithShape="1">
          <a:blip r:embed="rId4">
            <a:alphaModFix/>
          </a:blip>
          <a:srcRect b="0" l="0" r="0" t="0"/>
          <a:stretch/>
        </p:blipFill>
        <p:spPr>
          <a:xfrm>
            <a:off x="-85725" y="0"/>
            <a:ext cx="12277728" cy="6858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11" title="This slide contains the following visuals: image ,image ,textbox ,textbox. Please refer to the notes on this slide for details">
            <a:hlinkClick r:id="rId3"/>
          </p:cNvPr>
          <p:cNvPicPr preferRelativeResize="0"/>
          <p:nvPr/>
        </p:nvPicPr>
        <p:blipFill rotWithShape="1">
          <a:blip r:embed="rId4">
            <a:alphaModFix/>
          </a:blip>
          <a:srcRect b="0" l="0" r="0" t="0"/>
          <a:stretch/>
        </p:blipFill>
        <p:spPr>
          <a:xfrm>
            <a:off x="0" y="0"/>
            <a:ext cx="12192000" cy="6858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10" title="This slide contains the following visuals: image ,image ,shape ,shape ,shape ,shape ,shape ,textbox. Please refer to the notes on this slide for details">
            <a:hlinkClick r:id="rId3"/>
          </p:cNvPr>
          <p:cNvPicPr preferRelativeResize="0"/>
          <p:nvPr/>
        </p:nvPicPr>
        <p:blipFill rotWithShape="1">
          <a:blip r:embed="rId4">
            <a:alphaModFix/>
          </a:blip>
          <a:srcRect b="0" l="0" r="0" t="0"/>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1" name="Shape 91"/>
        <p:cNvGrpSpPr/>
        <p:nvPr/>
      </p:nvGrpSpPr>
      <p:grpSpPr>
        <a:xfrm>
          <a:off x="0" y="0"/>
          <a:ext cx="0" cy="0"/>
          <a:chOff x="0" y="0"/>
          <a:chExt cx="0" cy="0"/>
        </a:xfrm>
      </p:grpSpPr>
      <p:sp>
        <p:nvSpPr>
          <p:cNvPr id="92" name="Google Shape;92;g27293de7221_0_2"/>
          <p:cNvSpPr txBox="1"/>
          <p:nvPr/>
        </p:nvSpPr>
        <p:spPr>
          <a:xfrm>
            <a:off x="128375" y="444675"/>
            <a:ext cx="3507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000">
                <a:solidFill>
                  <a:schemeClr val="dk1"/>
                </a:solidFill>
                <a:latin typeface="Calibri"/>
                <a:ea typeface="Calibri"/>
                <a:cs typeface="Calibri"/>
                <a:sym typeface="Calibri"/>
              </a:rPr>
              <a:t>Table of Contents :</a:t>
            </a:r>
            <a:endParaRPr b="1" sz="3000">
              <a:solidFill>
                <a:schemeClr val="dk1"/>
              </a:solidFill>
              <a:latin typeface="Calibri"/>
              <a:ea typeface="Calibri"/>
              <a:cs typeface="Calibri"/>
              <a:sym typeface="Calibri"/>
            </a:endParaRPr>
          </a:p>
        </p:txBody>
      </p:sp>
      <p:sp>
        <p:nvSpPr>
          <p:cNvPr id="93" name="Google Shape;93;g27293de7221_0_2"/>
          <p:cNvSpPr txBox="1"/>
          <p:nvPr/>
        </p:nvSpPr>
        <p:spPr>
          <a:xfrm>
            <a:off x="238000" y="1305850"/>
            <a:ext cx="8655300" cy="4979100"/>
          </a:xfrm>
          <a:prstGeom prst="rect">
            <a:avLst/>
          </a:prstGeom>
          <a:noFill/>
          <a:ln>
            <a:noFill/>
          </a:ln>
        </p:spPr>
        <p:txBody>
          <a:bodyPr anchorCtr="0" anchor="t" bIns="91425" lIns="91425" spcFirstLastPara="1" rIns="91425" wrap="square" tIns="91425">
            <a:noAutofit/>
          </a:bodyPr>
          <a:lstStyle/>
          <a:p>
            <a:pPr indent="-387350" lvl="0" marL="457200" rtl="0" algn="l">
              <a:spcBef>
                <a:spcPts val="0"/>
              </a:spcBef>
              <a:spcAft>
                <a:spcPts val="0"/>
              </a:spcAft>
              <a:buClr>
                <a:schemeClr val="dk1"/>
              </a:buClr>
              <a:buSzPts val="2500"/>
              <a:buFont typeface="Calibri"/>
              <a:buAutoNum type="arabicPeriod"/>
            </a:pPr>
            <a:r>
              <a:rPr lang="en-US" sz="2500" u="sng">
                <a:solidFill>
                  <a:schemeClr val="hlink"/>
                </a:solidFill>
                <a:latin typeface="Calibri"/>
                <a:ea typeface="Calibri"/>
                <a:cs typeface="Calibri"/>
                <a:sym typeface="Calibri"/>
                <a:hlinkClick action="ppaction://hlinkshowjump?jump=nextslide"/>
              </a:rPr>
              <a:t>Introduction</a:t>
            </a:r>
            <a:endParaRPr sz="2500">
              <a:solidFill>
                <a:schemeClr val="dk1"/>
              </a:solidFill>
              <a:latin typeface="Calibri"/>
              <a:ea typeface="Calibri"/>
              <a:cs typeface="Calibri"/>
              <a:sym typeface="Calibri"/>
            </a:endParaRPr>
          </a:p>
          <a:p>
            <a:pPr indent="-387350" lvl="0" marL="457200" rtl="0" algn="l">
              <a:spcBef>
                <a:spcPts val="0"/>
              </a:spcBef>
              <a:spcAft>
                <a:spcPts val="0"/>
              </a:spcAft>
              <a:buClr>
                <a:schemeClr val="dk1"/>
              </a:buClr>
              <a:buSzPts val="2500"/>
              <a:buFont typeface="Calibri"/>
              <a:buAutoNum type="arabicPeriod"/>
            </a:pPr>
            <a:r>
              <a:rPr lang="en-US" sz="2500" u="sng">
                <a:solidFill>
                  <a:schemeClr val="hlink"/>
                </a:solidFill>
                <a:latin typeface="Calibri"/>
                <a:ea typeface="Calibri"/>
                <a:cs typeface="Calibri"/>
                <a:sym typeface="Calibri"/>
                <a:hlinkClick action="ppaction://hlinksldjump" r:id="rId4"/>
              </a:rPr>
              <a:t>Project Overview</a:t>
            </a:r>
            <a:endParaRPr sz="2500">
              <a:solidFill>
                <a:schemeClr val="dk1"/>
              </a:solidFill>
              <a:latin typeface="Calibri"/>
              <a:ea typeface="Calibri"/>
              <a:cs typeface="Calibri"/>
              <a:sym typeface="Calibri"/>
            </a:endParaRPr>
          </a:p>
          <a:p>
            <a:pPr indent="-387350" lvl="0" marL="457200" rtl="0" algn="l">
              <a:spcBef>
                <a:spcPts val="0"/>
              </a:spcBef>
              <a:spcAft>
                <a:spcPts val="0"/>
              </a:spcAft>
              <a:buClr>
                <a:schemeClr val="dk1"/>
              </a:buClr>
              <a:buSzPts val="2500"/>
              <a:buFont typeface="Calibri"/>
              <a:buAutoNum type="arabicPeriod"/>
            </a:pPr>
            <a:r>
              <a:rPr lang="en-US" sz="2500" u="sng">
                <a:solidFill>
                  <a:schemeClr val="hlink"/>
                </a:solidFill>
                <a:latin typeface="Calibri"/>
                <a:ea typeface="Calibri"/>
                <a:cs typeface="Calibri"/>
                <a:sym typeface="Calibri"/>
                <a:hlinkClick action="ppaction://hlinksldjump" r:id="rId5"/>
              </a:rPr>
              <a:t>Data Model</a:t>
            </a:r>
            <a:endParaRPr sz="2500">
              <a:solidFill>
                <a:schemeClr val="dk1"/>
              </a:solidFill>
              <a:latin typeface="Calibri"/>
              <a:ea typeface="Calibri"/>
              <a:cs typeface="Calibri"/>
              <a:sym typeface="Calibri"/>
            </a:endParaRPr>
          </a:p>
          <a:p>
            <a:pPr indent="-387350" lvl="0" marL="457200" rtl="0" algn="l">
              <a:spcBef>
                <a:spcPts val="0"/>
              </a:spcBef>
              <a:spcAft>
                <a:spcPts val="0"/>
              </a:spcAft>
              <a:buClr>
                <a:schemeClr val="dk1"/>
              </a:buClr>
              <a:buSzPts val="2500"/>
              <a:buFont typeface="Calibri"/>
              <a:buAutoNum type="arabicPeriod"/>
            </a:pPr>
            <a:r>
              <a:rPr lang="en-US" sz="2500" u="sng">
                <a:solidFill>
                  <a:schemeClr val="hlink"/>
                </a:solidFill>
                <a:latin typeface="Calibri"/>
                <a:ea typeface="Calibri"/>
                <a:cs typeface="Calibri"/>
                <a:sym typeface="Calibri"/>
                <a:hlinkClick action="ppaction://hlinksldjump" r:id="rId6"/>
              </a:rPr>
              <a:t>Home Page</a:t>
            </a:r>
            <a:endParaRPr sz="2500">
              <a:solidFill>
                <a:schemeClr val="dk1"/>
              </a:solidFill>
              <a:latin typeface="Calibri"/>
              <a:ea typeface="Calibri"/>
              <a:cs typeface="Calibri"/>
              <a:sym typeface="Calibri"/>
            </a:endParaRPr>
          </a:p>
          <a:p>
            <a:pPr indent="-387350" lvl="0" marL="457200" rtl="0" algn="l">
              <a:spcBef>
                <a:spcPts val="0"/>
              </a:spcBef>
              <a:spcAft>
                <a:spcPts val="0"/>
              </a:spcAft>
              <a:buClr>
                <a:schemeClr val="dk1"/>
              </a:buClr>
              <a:buSzPts val="2500"/>
              <a:buFont typeface="Calibri"/>
              <a:buAutoNum type="arabicPeriod"/>
            </a:pPr>
            <a:r>
              <a:rPr lang="en-US" sz="2500" u="sng">
                <a:solidFill>
                  <a:schemeClr val="hlink"/>
                </a:solidFill>
                <a:latin typeface="Calibri"/>
                <a:ea typeface="Calibri"/>
                <a:cs typeface="Calibri"/>
                <a:sym typeface="Calibri"/>
                <a:hlinkClick action="ppaction://hlinksldjump" r:id="rId7"/>
              </a:rPr>
              <a:t>Finance View</a:t>
            </a:r>
            <a:endParaRPr sz="2500">
              <a:solidFill>
                <a:schemeClr val="dk1"/>
              </a:solidFill>
              <a:latin typeface="Calibri"/>
              <a:ea typeface="Calibri"/>
              <a:cs typeface="Calibri"/>
              <a:sym typeface="Calibri"/>
            </a:endParaRPr>
          </a:p>
          <a:p>
            <a:pPr indent="-387350" lvl="0" marL="457200" rtl="0" algn="l">
              <a:spcBef>
                <a:spcPts val="0"/>
              </a:spcBef>
              <a:spcAft>
                <a:spcPts val="0"/>
              </a:spcAft>
              <a:buClr>
                <a:schemeClr val="dk1"/>
              </a:buClr>
              <a:buSzPts val="2500"/>
              <a:buFont typeface="Calibri"/>
              <a:buAutoNum type="arabicPeriod"/>
            </a:pPr>
            <a:r>
              <a:rPr lang="en-US" sz="2500" u="sng">
                <a:solidFill>
                  <a:schemeClr val="hlink"/>
                </a:solidFill>
                <a:latin typeface="Calibri"/>
                <a:ea typeface="Calibri"/>
                <a:cs typeface="Calibri"/>
                <a:sym typeface="Calibri"/>
                <a:hlinkClick action="ppaction://hlinksldjump" r:id="rId8"/>
              </a:rPr>
              <a:t>Sales View</a:t>
            </a:r>
            <a:endParaRPr sz="2500">
              <a:solidFill>
                <a:schemeClr val="dk1"/>
              </a:solidFill>
              <a:latin typeface="Calibri"/>
              <a:ea typeface="Calibri"/>
              <a:cs typeface="Calibri"/>
              <a:sym typeface="Calibri"/>
            </a:endParaRPr>
          </a:p>
          <a:p>
            <a:pPr indent="-387350" lvl="0" marL="457200" rtl="0" algn="l">
              <a:spcBef>
                <a:spcPts val="0"/>
              </a:spcBef>
              <a:spcAft>
                <a:spcPts val="0"/>
              </a:spcAft>
              <a:buClr>
                <a:schemeClr val="dk1"/>
              </a:buClr>
              <a:buSzPts val="2500"/>
              <a:buFont typeface="Calibri"/>
              <a:buAutoNum type="arabicPeriod"/>
            </a:pPr>
            <a:r>
              <a:rPr lang="en-US" sz="2500" u="sng">
                <a:solidFill>
                  <a:schemeClr val="hlink"/>
                </a:solidFill>
                <a:latin typeface="Calibri"/>
                <a:ea typeface="Calibri"/>
                <a:cs typeface="Calibri"/>
                <a:sym typeface="Calibri"/>
                <a:hlinkClick action="ppaction://hlinksldjump" r:id="rId9"/>
              </a:rPr>
              <a:t>Marketing View</a:t>
            </a:r>
            <a:endParaRPr sz="2500">
              <a:solidFill>
                <a:schemeClr val="dk1"/>
              </a:solidFill>
              <a:latin typeface="Calibri"/>
              <a:ea typeface="Calibri"/>
              <a:cs typeface="Calibri"/>
              <a:sym typeface="Calibri"/>
            </a:endParaRPr>
          </a:p>
          <a:p>
            <a:pPr indent="-387350" lvl="0" marL="457200" rtl="0" algn="l">
              <a:spcBef>
                <a:spcPts val="0"/>
              </a:spcBef>
              <a:spcAft>
                <a:spcPts val="0"/>
              </a:spcAft>
              <a:buClr>
                <a:schemeClr val="dk1"/>
              </a:buClr>
              <a:buSzPts val="2500"/>
              <a:buFont typeface="Calibri"/>
              <a:buAutoNum type="arabicPeriod"/>
            </a:pPr>
            <a:r>
              <a:rPr lang="en-US" sz="2500" u="sng">
                <a:solidFill>
                  <a:schemeClr val="hlink"/>
                </a:solidFill>
                <a:latin typeface="Calibri"/>
                <a:ea typeface="Calibri"/>
                <a:cs typeface="Calibri"/>
                <a:sym typeface="Calibri"/>
                <a:hlinkClick action="ppaction://hlinksldjump" r:id="rId10"/>
              </a:rPr>
              <a:t>Supply Chain View</a:t>
            </a:r>
            <a:endParaRPr sz="2500">
              <a:solidFill>
                <a:schemeClr val="dk1"/>
              </a:solidFill>
              <a:latin typeface="Calibri"/>
              <a:ea typeface="Calibri"/>
              <a:cs typeface="Calibri"/>
              <a:sym typeface="Calibri"/>
            </a:endParaRPr>
          </a:p>
          <a:p>
            <a:pPr indent="-387350" lvl="0" marL="457200" rtl="0" algn="l">
              <a:spcBef>
                <a:spcPts val="0"/>
              </a:spcBef>
              <a:spcAft>
                <a:spcPts val="0"/>
              </a:spcAft>
              <a:buClr>
                <a:schemeClr val="dk1"/>
              </a:buClr>
              <a:buSzPts val="2500"/>
              <a:buFont typeface="Calibri"/>
              <a:buAutoNum type="arabicPeriod"/>
            </a:pPr>
            <a:r>
              <a:rPr lang="en-US" sz="2500" u="sng">
                <a:solidFill>
                  <a:schemeClr val="hlink"/>
                </a:solidFill>
                <a:latin typeface="Calibri"/>
                <a:ea typeface="Calibri"/>
                <a:cs typeface="Calibri"/>
                <a:sym typeface="Calibri"/>
                <a:hlinkClick action="ppaction://hlinksldjump" r:id="rId11"/>
              </a:rPr>
              <a:t>Executive View</a:t>
            </a:r>
            <a:endParaRPr sz="2500">
              <a:solidFill>
                <a:schemeClr val="dk1"/>
              </a:solidFill>
              <a:latin typeface="Calibri"/>
              <a:ea typeface="Calibri"/>
              <a:cs typeface="Calibri"/>
              <a:sym typeface="Calibri"/>
            </a:endParaRPr>
          </a:p>
          <a:p>
            <a:pPr indent="-387350" lvl="0" marL="457200" rtl="0" algn="l">
              <a:spcBef>
                <a:spcPts val="0"/>
              </a:spcBef>
              <a:spcAft>
                <a:spcPts val="0"/>
              </a:spcAft>
              <a:buClr>
                <a:schemeClr val="dk1"/>
              </a:buClr>
              <a:buSzPts val="2500"/>
              <a:buFont typeface="Calibri"/>
              <a:buAutoNum type="arabicPeriod"/>
            </a:pPr>
            <a:r>
              <a:rPr lang="en-US" sz="2500" u="sng">
                <a:solidFill>
                  <a:schemeClr val="hlink"/>
                </a:solidFill>
                <a:latin typeface="Calibri"/>
                <a:ea typeface="Calibri"/>
                <a:cs typeface="Calibri"/>
                <a:sym typeface="Calibri"/>
                <a:hlinkClick action="ppaction://hlinksldjump" r:id="rId12"/>
              </a:rPr>
              <a:t>Info</a:t>
            </a:r>
            <a:endParaRPr sz="2500">
              <a:solidFill>
                <a:schemeClr val="dk1"/>
              </a:solidFill>
              <a:latin typeface="Calibri"/>
              <a:ea typeface="Calibri"/>
              <a:cs typeface="Calibri"/>
              <a:sym typeface="Calibri"/>
            </a:endParaRPr>
          </a:p>
          <a:p>
            <a:pPr indent="-387350" lvl="0" marL="457200" rtl="0" algn="l">
              <a:spcBef>
                <a:spcPts val="0"/>
              </a:spcBef>
              <a:spcAft>
                <a:spcPts val="0"/>
              </a:spcAft>
              <a:buClr>
                <a:schemeClr val="dk1"/>
              </a:buClr>
              <a:buSzPts val="2500"/>
              <a:buFont typeface="Calibri"/>
              <a:buAutoNum type="arabicPeriod"/>
            </a:pPr>
            <a:r>
              <a:rPr lang="en-US" sz="2500" u="sng">
                <a:solidFill>
                  <a:schemeClr val="hlink"/>
                </a:solidFill>
                <a:latin typeface="Calibri"/>
                <a:ea typeface="Calibri"/>
                <a:cs typeface="Calibri"/>
                <a:sym typeface="Calibri"/>
                <a:hlinkClick action="ppaction://hlinksldjump" r:id="rId13"/>
              </a:rPr>
              <a:t>Support</a:t>
            </a:r>
            <a:endParaRPr sz="2500">
              <a:solidFill>
                <a:schemeClr val="dk1"/>
              </a:solidFill>
              <a:latin typeface="Calibri"/>
              <a:ea typeface="Calibri"/>
              <a:cs typeface="Calibri"/>
              <a:sym typeface="Calibri"/>
            </a:endParaRPr>
          </a:p>
          <a:p>
            <a:pPr indent="0" lvl="0" marL="0" rtl="0" algn="l">
              <a:spcBef>
                <a:spcPts val="0"/>
              </a:spcBef>
              <a:spcAft>
                <a:spcPts val="0"/>
              </a:spcAft>
              <a:buNone/>
            </a:pPr>
            <a:r>
              <a:t/>
            </a:r>
            <a:endParaRPr sz="28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7" name="Shape 97"/>
        <p:cNvGrpSpPr/>
        <p:nvPr/>
      </p:nvGrpSpPr>
      <p:grpSpPr>
        <a:xfrm>
          <a:off x="0" y="0"/>
          <a:ext cx="0" cy="0"/>
          <a:chOff x="0" y="0"/>
          <a:chExt cx="0" cy="0"/>
        </a:xfrm>
      </p:grpSpPr>
      <p:sp>
        <p:nvSpPr>
          <p:cNvPr id="98" name="Google Shape;98;g27293de7221_0_7"/>
          <p:cNvSpPr txBox="1"/>
          <p:nvPr/>
        </p:nvSpPr>
        <p:spPr>
          <a:xfrm>
            <a:off x="144050" y="476000"/>
            <a:ext cx="11790000" cy="4059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US" sz="3000">
                <a:solidFill>
                  <a:schemeClr val="dk1"/>
                </a:solidFill>
              </a:rPr>
              <a:t>Introduction</a:t>
            </a:r>
            <a:endParaRPr b="1" sz="3000">
              <a:solidFill>
                <a:schemeClr val="dk1"/>
              </a:solidFill>
            </a:endParaRPr>
          </a:p>
          <a:p>
            <a:pPr indent="0" lvl="0" marL="0" rtl="0" algn="l">
              <a:lnSpc>
                <a:spcPct val="115000"/>
              </a:lnSpc>
              <a:spcBef>
                <a:spcPts val="1400"/>
              </a:spcBef>
              <a:spcAft>
                <a:spcPts val="0"/>
              </a:spcAft>
              <a:buNone/>
            </a:pPr>
            <a:r>
              <a:t/>
            </a:r>
            <a:endParaRPr b="1" sz="30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900">
                <a:solidFill>
                  <a:schemeClr val="dk1"/>
                </a:solidFill>
              </a:rPr>
              <a:t>Atliq Hardware is an emerging company in the hardware industry, poised for significant growth and innovation. The Business 360 Analysis aims to provide a comprehensive evaluation of Atliq Hardware’s performance from multiple perspectives. Utilizing a curated Power BI dashboard, this analysis will offer a data-driven approach to understanding the company's strengths, weaknesses, opportunities, and threats. The ultimate goal is to equip Atliq Hardware with actionable insights to drive strategic decision-making and ensure sustainable growth.</a:t>
            </a:r>
            <a:endParaRPr sz="1900">
              <a:solidFill>
                <a:schemeClr val="dk1"/>
              </a:solidFill>
            </a:endParaRPr>
          </a:p>
          <a:p>
            <a:pPr indent="0" lvl="0" marL="0" rtl="0" algn="l">
              <a:spcBef>
                <a:spcPts val="1200"/>
              </a:spcBef>
              <a:spcAft>
                <a:spcPts val="0"/>
              </a:spcAft>
              <a:buNone/>
            </a:pPr>
            <a:r>
              <a:t/>
            </a:r>
            <a:endParaRPr sz="20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2" name="Shape 102"/>
        <p:cNvGrpSpPr/>
        <p:nvPr/>
      </p:nvGrpSpPr>
      <p:grpSpPr>
        <a:xfrm>
          <a:off x="0" y="0"/>
          <a:ext cx="0" cy="0"/>
          <a:chOff x="0" y="0"/>
          <a:chExt cx="0" cy="0"/>
        </a:xfrm>
      </p:grpSpPr>
      <p:sp>
        <p:nvSpPr>
          <p:cNvPr id="103" name="Google Shape;103;g27293de7221_0_14"/>
          <p:cNvSpPr txBox="1"/>
          <p:nvPr/>
        </p:nvSpPr>
        <p:spPr>
          <a:xfrm>
            <a:off x="331950" y="397700"/>
            <a:ext cx="11790000" cy="581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000">
                <a:solidFill>
                  <a:schemeClr val="dk1"/>
                </a:solidFill>
              </a:rPr>
              <a:t>Project Overview :</a:t>
            </a:r>
            <a:endParaRPr b="1" sz="3000">
              <a:solidFill>
                <a:schemeClr val="dk1"/>
              </a:solidFill>
            </a:endParaRPr>
          </a:p>
          <a:p>
            <a:pPr indent="0" lvl="0" marL="0" rtl="0" algn="l">
              <a:spcBef>
                <a:spcPts val="0"/>
              </a:spcBef>
              <a:spcAft>
                <a:spcPts val="0"/>
              </a:spcAft>
              <a:buNone/>
            </a:pPr>
            <a:r>
              <a:t/>
            </a:r>
            <a:endParaRPr b="1" sz="3000">
              <a:solidFill>
                <a:schemeClr val="dk1"/>
              </a:solidFill>
            </a:endParaRPr>
          </a:p>
          <a:p>
            <a:pPr indent="0" lvl="0" marL="0" rtl="0" algn="l">
              <a:spcBef>
                <a:spcPts val="0"/>
              </a:spcBef>
              <a:spcAft>
                <a:spcPts val="0"/>
              </a:spcAft>
              <a:buNone/>
            </a:pPr>
            <a:r>
              <a:rPr lang="en-US" sz="1900">
                <a:solidFill>
                  <a:schemeClr val="dk1"/>
                </a:solidFill>
              </a:rPr>
              <a:t>The project focuses on analyzing the data of Atliq's business to gain insights into its overall operations. Through the data provided in the subsequent slides, we can conduct a thorough analysis of the business across various functions including finance, sales, marketing, and supply chain. Additionally, executive dashboards will be utilized to provide a comprehensive overview of the business performance.</a:t>
            </a:r>
            <a:endParaRPr sz="1900">
              <a:solidFill>
                <a:schemeClr val="dk1"/>
              </a:solidFill>
            </a:endParaRPr>
          </a:p>
          <a:p>
            <a:pPr indent="0" lvl="0" marL="0" rtl="0" algn="l">
              <a:spcBef>
                <a:spcPts val="0"/>
              </a:spcBef>
              <a:spcAft>
                <a:spcPts val="0"/>
              </a:spcAft>
              <a:buNone/>
            </a:pPr>
            <a:r>
              <a:t/>
            </a:r>
            <a:endParaRPr sz="1900">
              <a:solidFill>
                <a:schemeClr val="dk1"/>
              </a:solidFill>
            </a:endParaRPr>
          </a:p>
          <a:p>
            <a:pPr indent="0" lvl="0" marL="0" rtl="0" algn="l">
              <a:spcBef>
                <a:spcPts val="0"/>
              </a:spcBef>
              <a:spcAft>
                <a:spcPts val="0"/>
              </a:spcAft>
              <a:buNone/>
            </a:pPr>
            <a:r>
              <a:rPr lang="en-US" sz="1900">
                <a:solidFill>
                  <a:schemeClr val="dk1"/>
                </a:solidFill>
              </a:rPr>
              <a:t>It is essential to leverage this data to identify growth opportunities, optimize processes, and make informed decisions that drive the business forward. By analyzing key metrics and trends, we can uncover patterns and insights that will guide strategic planning and resource allocation.</a:t>
            </a:r>
            <a:endParaRPr sz="1900">
              <a:solidFill>
                <a:schemeClr val="dk1"/>
              </a:solidFill>
            </a:endParaRPr>
          </a:p>
          <a:p>
            <a:pPr indent="0" lvl="0" marL="0" rtl="0" algn="l">
              <a:spcBef>
                <a:spcPts val="0"/>
              </a:spcBef>
              <a:spcAft>
                <a:spcPts val="0"/>
              </a:spcAft>
              <a:buNone/>
            </a:pPr>
            <a:r>
              <a:t/>
            </a:r>
            <a:endParaRPr sz="1900">
              <a:solidFill>
                <a:schemeClr val="dk1"/>
              </a:solidFill>
            </a:endParaRPr>
          </a:p>
          <a:p>
            <a:pPr indent="0" lvl="0" marL="0" rtl="0" algn="l">
              <a:spcBef>
                <a:spcPts val="0"/>
              </a:spcBef>
              <a:spcAft>
                <a:spcPts val="0"/>
              </a:spcAft>
              <a:buNone/>
            </a:pPr>
            <a:r>
              <a:rPr lang="en-US" sz="1900">
                <a:solidFill>
                  <a:schemeClr val="dk1"/>
                </a:solidFill>
              </a:rPr>
              <a:t>Overall, the analysis of Atliq's data will enable us to enhance operational efficiency, improve customer satisfaction, and ultimately drive business success. Let's delve into the data and unlock the potential for growth and innovation within the organization.</a:t>
            </a:r>
            <a:endParaRPr sz="1900">
              <a:solidFill>
                <a:schemeClr val="dk1"/>
              </a:solidFill>
            </a:endParaRPr>
          </a:p>
          <a:p>
            <a:pPr indent="0" lvl="0" marL="0" rtl="0" algn="l">
              <a:spcBef>
                <a:spcPts val="0"/>
              </a:spcBef>
              <a:spcAft>
                <a:spcPts val="0"/>
              </a:spcAft>
              <a:buNone/>
            </a:pPr>
            <a:r>
              <a:t/>
            </a:r>
            <a:endParaRPr b="1" sz="3000">
              <a:solidFill>
                <a:schemeClr val="dk1"/>
              </a:solidFill>
            </a:endParaRPr>
          </a:p>
          <a:p>
            <a:pPr indent="0" lvl="0" marL="0" rtl="0" algn="l">
              <a:spcBef>
                <a:spcPts val="0"/>
              </a:spcBef>
              <a:spcAft>
                <a:spcPts val="0"/>
              </a:spcAft>
              <a:buNone/>
            </a:pPr>
            <a:r>
              <a:t/>
            </a:r>
            <a:endParaRPr b="1" sz="3000">
              <a:solidFill>
                <a:schemeClr val="dk1"/>
              </a:solidFill>
            </a:endParaRPr>
          </a:p>
          <a:p>
            <a:pPr indent="0" lvl="0" marL="0" rtl="0" algn="l">
              <a:spcBef>
                <a:spcPts val="0"/>
              </a:spcBef>
              <a:spcAft>
                <a:spcPts val="0"/>
              </a:spcAft>
              <a:buNone/>
            </a:pPr>
            <a:r>
              <a:t/>
            </a:r>
            <a:endParaRPr sz="1800">
              <a:solidFill>
                <a:schemeClr val="dk1"/>
              </a:solidFill>
            </a:endParaRPr>
          </a:p>
        </p:txBody>
      </p:sp>
      <p:sp>
        <p:nvSpPr>
          <p:cNvPr id="104" name="Google Shape;104;g27293de7221_0_14"/>
          <p:cNvSpPr txBox="1"/>
          <p:nvPr/>
        </p:nvSpPr>
        <p:spPr>
          <a:xfrm>
            <a:off x="1913350" y="3278700"/>
            <a:ext cx="9018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g27293de7221_1_0"/>
          <p:cNvPicPr preferRelativeResize="0"/>
          <p:nvPr/>
        </p:nvPicPr>
        <p:blipFill>
          <a:blip r:embed="rId3">
            <a:alphaModFix/>
          </a:blip>
          <a:stretch>
            <a:fillRect/>
          </a:stretch>
        </p:blipFill>
        <p:spPr>
          <a:xfrm>
            <a:off x="0" y="0"/>
            <a:ext cx="12192000" cy="69268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 title="This slide contains the following visuals: image ,image ,image ,image ,image ,image ,image ,textbox ,image ,textbox ,textbox ,textbox ,textbox ,textbox ,textbox ,textbox ,textbox ,textbox ,textbox ,textbox ,textbox ,textbox ,textbox ,card ,shape ,card ,textbox. Please refer to the notes on this slide for details">
            <a:hlinkClick r:id="rId3"/>
          </p:cNvPr>
          <p:cNvPicPr preferRelativeResize="0"/>
          <p:nvPr/>
        </p:nvPicPr>
        <p:blipFill rotWithShape="1">
          <a:blip r:embed="rId4">
            <a:alphaModFix/>
          </a:blip>
          <a:srcRect b="0" l="0" r="0" t="0"/>
          <a:stretch/>
        </p:blipFill>
        <p:spPr>
          <a:xfrm>
            <a:off x="0" y="0"/>
            <a:ext cx="12192000"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g27293de7221_1_4" title="This slide contains the following visuals: pivotTable ,slicer ,slicer ,slicer ,Net Sales ,pivotTable ,pivotTable ,card ,card ,slicer ,slicer ,slicer ,textbox ,kpi ,textbox ,kpi ,kpi ,textbox ,textbox ,image ,shape ,image ,image ,image ,image ,image ,image ,shape ,textbox ,slicer ,card ,shape. Please refer to the notes on this slide for details">
            <a:hlinkClick r:id="rId3"/>
          </p:cNvPr>
          <p:cNvPicPr preferRelativeResize="0"/>
          <p:nvPr/>
        </p:nvPicPr>
        <p:blipFill rotWithShape="1">
          <a:blip r:embed="rId4">
            <a:alphaModFix/>
          </a:blip>
          <a:srcRect b="0" l="0" r="0" t="0"/>
          <a:stretch/>
        </p:blipFill>
        <p:spPr>
          <a:xfrm>
            <a:off x="0" y="0"/>
            <a:ext cx="12192000"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g27293de7221_1_8" title="This slide contains the following visuals: slicer ,slicer ,slicer ,slicer ,slicer ,slicer ,image ,shape ,image ,image ,image ,image ,image ,image ,shape ,tableEx ,pivotTable ,textbox ,textbox ,textbox ,scatterChart ,donutChart ,donutChart ,shape ,textbox ,slicer ,slicer ,shape ,textbox. Please refer to the notes on this slide for details">
            <a:hlinkClick r:id="rId3"/>
          </p:cNvPr>
          <p:cNvPicPr preferRelativeResize="0"/>
          <p:nvPr/>
        </p:nvPicPr>
        <p:blipFill rotWithShape="1">
          <a:blip r:embed="rId4">
            <a:alphaModFix/>
          </a:blip>
          <a:srcRect b="0" l="0" r="0" t="0"/>
          <a:stretch/>
        </p:blipFill>
        <p:spPr>
          <a:xfrm>
            <a:off x="0" y="0"/>
            <a:ext cx="12192000"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g27293de7221_1_12" title="This slide contains the following visuals: slicer ,slicer ,slicer ,slicer ,slicer ,slicer ,image ,shape ,image ,image ,image ,image ,image ,image ,shape ,textbox ,textbox ,shape ,pivotTable ,pivotTable ,textbox ,donutChart ,waterfallChart ,textbox ,actionButton ,scatterChart ,NP % Visual ,GM % Button ,shape ,textbox. Please refer to the notes on this slide for details">
            <a:hlinkClick r:id="rId3"/>
          </p:cNvPr>
          <p:cNvPicPr preferRelativeResize="0"/>
          <p:nvPr/>
        </p:nvPicPr>
        <p:blipFill rotWithShape="1">
          <a:blip r:embed="rId4">
            <a:alphaModFix/>
          </a:blip>
          <a:srcRect b="0" l="0" r="0" t="0"/>
          <a:stretch/>
        </p:blipFill>
        <p:spPr>
          <a:xfrm>
            <a:off x="0" y="0"/>
            <a:ext cx="12192000" cy="6858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2016-09-04T11:54:55Z</dcterms:created>
  <dc:creator>Power BI</dc:creator>
</cp:coreProperties>
</file>